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46"/>
  </p:notesMasterIdLst>
  <p:handoutMasterIdLst>
    <p:handoutMasterId r:id="rId47"/>
  </p:handoutMasterIdLst>
  <p:sldIdLst>
    <p:sldId id="829" r:id="rId7"/>
    <p:sldId id="1095" r:id="rId8"/>
    <p:sldId id="1097" r:id="rId9"/>
    <p:sldId id="1120" r:id="rId10"/>
    <p:sldId id="1121" r:id="rId11"/>
    <p:sldId id="1126" r:id="rId12"/>
    <p:sldId id="1119" r:id="rId13"/>
    <p:sldId id="1127" r:id="rId14"/>
    <p:sldId id="1131" r:id="rId15"/>
    <p:sldId id="1130" r:id="rId16"/>
    <p:sldId id="1129" r:id="rId17"/>
    <p:sldId id="1134" r:id="rId18"/>
    <p:sldId id="1133" r:id="rId19"/>
    <p:sldId id="1132" r:id="rId20"/>
    <p:sldId id="1135" r:id="rId21"/>
    <p:sldId id="1136" r:id="rId22"/>
    <p:sldId id="1128" r:id="rId23"/>
    <p:sldId id="1145" r:id="rId24"/>
    <p:sldId id="1147" r:id="rId25"/>
    <p:sldId id="1144" r:id="rId26"/>
    <p:sldId id="1137" r:id="rId27"/>
    <p:sldId id="1146" r:id="rId28"/>
    <p:sldId id="1138" r:id="rId29"/>
    <p:sldId id="1140" r:id="rId30"/>
    <p:sldId id="1141" r:id="rId31"/>
    <p:sldId id="1139" r:id="rId32"/>
    <p:sldId id="1151" r:id="rId33"/>
    <p:sldId id="1148" r:id="rId34"/>
    <p:sldId id="1149" r:id="rId35"/>
    <p:sldId id="1118" r:id="rId36"/>
    <p:sldId id="1117" r:id="rId37"/>
    <p:sldId id="1122" r:id="rId38"/>
    <p:sldId id="1116" r:id="rId39"/>
    <p:sldId id="1124" r:id="rId40"/>
    <p:sldId id="1125" r:id="rId41"/>
    <p:sldId id="1143" r:id="rId42"/>
    <p:sldId id="1150" r:id="rId43"/>
    <p:sldId id="1096" r:id="rId44"/>
    <p:sldId id="1094"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5238" autoAdjust="0"/>
  </p:normalViewPr>
  <p:slideViewPr>
    <p:cSldViewPr snapToObjects="1">
      <p:cViewPr varScale="1">
        <p:scale>
          <a:sx n="102" d="100"/>
          <a:sy n="102" d="100"/>
        </p:scale>
        <p:origin x="58" y="562"/>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3/8/2015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3/8/2015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3/8/2015 11:30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6.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azure.microsoft.com/blog/2013/02/14/choosing-between-sql-server-in-windows-azure-vm-windows-azure-sql-database/" TargetMode="Externa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hyperlink" Target="http://dtucalculator.azurewebsites.net/" TargetMode="External"/><Relationship Id="rId2" Type="http://schemas.openxmlformats.org/officeDocument/2006/relationships/hyperlink" Target="http://sqlazuremw.codeplex.com/" TargetMode="Externa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47.jp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48.jp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msdn.microsoft.com/en-us/library/dn589799.aspx" TargetMode="External"/><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51.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www.microsoft.com/en-us/server-cloud/roadmap/recently-available.aspx" TargetMode="External"/><Relationship Id="rId2" Type="http://schemas.openxmlformats.org/officeDocument/2006/relationships/image" Target="../media/image53.jp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 (table, blob, queue)</a:t>
            </a:r>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a:t>Stream </a:t>
            </a:r>
            <a:r>
              <a:rPr lang="en-US" dirty="0" smtClean="0"/>
              <a:t>Analytics*</a:t>
            </a:r>
          </a:p>
          <a:p>
            <a:pPr lvl="1" fontAlgn="ctr"/>
            <a:r>
              <a:rPr lang="en-US" dirty="0" smtClean="0"/>
              <a:t>Real-time </a:t>
            </a:r>
            <a:r>
              <a:rPr lang="en-US" dirty="0"/>
              <a:t>stream processing  </a:t>
            </a:r>
          </a:p>
          <a:p>
            <a:pPr fontAlgn="ctr"/>
            <a:r>
              <a:rPr lang="en-US" dirty="0"/>
              <a:t>Data </a:t>
            </a:r>
            <a:r>
              <a:rPr lang="en-US" dirty="0" smtClean="0"/>
              <a:t>Factory*</a:t>
            </a:r>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Virtual Network</a:t>
            </a:r>
          </a:p>
          <a:p>
            <a:pPr lvl="1" fontAlgn="ctr"/>
            <a:r>
              <a:rPr lang="en-US" dirty="0" smtClean="0"/>
              <a:t>Provision </a:t>
            </a:r>
            <a:r>
              <a:rPr lang="en-US" dirty="0"/>
              <a:t>private networks, optionally connect to on-premises datacenters  </a:t>
            </a:r>
          </a:p>
          <a:p>
            <a:pPr fontAlgn="ctr"/>
            <a:r>
              <a:rPr lang="en-US" dirty="0" smtClean="0"/>
              <a:t>ExpressRoute</a:t>
            </a:r>
          </a:p>
          <a:p>
            <a:pPr lvl="1" fontAlgn="ctr"/>
            <a:r>
              <a:rPr lang="en-US" dirty="0" smtClean="0"/>
              <a:t>Dedicated </a:t>
            </a:r>
            <a:r>
              <a:rPr lang="en-US" dirty="0"/>
              <a:t>private network fiber connections to Azure  </a:t>
            </a:r>
          </a:p>
          <a:p>
            <a:pPr fontAlgn="ctr"/>
            <a:r>
              <a:rPr lang="en-US" dirty="0"/>
              <a:t>Traffic </a:t>
            </a:r>
            <a:r>
              <a:rPr lang="en-US" dirty="0" smtClean="0"/>
              <a:t>Manager</a:t>
            </a:r>
          </a:p>
          <a:p>
            <a:pPr lvl="1" fontAlgn="ctr"/>
            <a:r>
              <a:rPr lang="en-US" dirty="0" smtClean="0"/>
              <a:t>Load </a:t>
            </a:r>
            <a:r>
              <a:rPr lang="en-US" dirty="0"/>
              <a:t>balance incoming traffic for high performance and availability </a:t>
            </a:r>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Media Services</a:t>
            </a:r>
          </a:p>
          <a:p>
            <a:pPr lvl="1" fontAlgn="ctr"/>
            <a:r>
              <a:rPr lang="en-US" dirty="0" smtClean="0"/>
              <a:t>Encode</a:t>
            </a:r>
            <a:r>
              <a:rPr lang="en-US" dirty="0"/>
              <a:t>, store, and stream video and audio at scale  </a:t>
            </a:r>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p>
          <a:p>
            <a:pPr fontAlgn="ctr"/>
            <a:r>
              <a:rPr lang="en-US" dirty="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a:t>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Scheduler</a:t>
            </a:r>
          </a:p>
          <a:p>
            <a:pPr lvl="1" fontAlgn="ctr"/>
            <a:r>
              <a:rPr lang="en-US" dirty="0" smtClean="0"/>
              <a:t>Run </a:t>
            </a:r>
            <a:r>
              <a:rPr lang="en-US" dirty="0"/>
              <a:t>your jobs on simple or complex recurring schedules  </a:t>
            </a:r>
          </a:p>
          <a:p>
            <a:pPr fontAlgn="ctr"/>
            <a:r>
              <a:rPr lang="en-US" dirty="0" smtClean="0"/>
              <a:t>Automation</a:t>
            </a:r>
          </a:p>
          <a:p>
            <a:pPr lvl="1" fontAlgn="ctr"/>
            <a:r>
              <a:rPr lang="en-US" dirty="0" smtClean="0"/>
              <a:t>Simplify </a:t>
            </a:r>
            <a:r>
              <a:rPr lang="en-US" dirty="0"/>
              <a:t>cloud management with process automation  </a:t>
            </a:r>
          </a:p>
          <a:p>
            <a:pPr fontAlgn="ctr"/>
            <a:r>
              <a:rPr lang="en-US" dirty="0"/>
              <a:t>Operational </a:t>
            </a:r>
            <a:r>
              <a:rPr lang="en-US" dirty="0" smtClean="0"/>
              <a:t>Insights*</a:t>
            </a:r>
          </a:p>
          <a:p>
            <a:pPr lvl="1" fontAlgn="ctr"/>
            <a:r>
              <a:rPr lang="en-US" dirty="0" smtClean="0"/>
              <a:t>Collect</a:t>
            </a:r>
            <a:r>
              <a:rPr lang="en-US" dirty="0"/>
              <a:t>, search and visualize machine data from on-premises and cloud  </a:t>
            </a:r>
          </a:p>
          <a:p>
            <a:pPr fontAlgn="ctr"/>
            <a:r>
              <a:rPr lang="en-US" dirty="0"/>
              <a:t>Key </a:t>
            </a:r>
            <a:r>
              <a:rPr lang="en-US" dirty="0" smtClean="0"/>
              <a:t>Vault*</a:t>
            </a:r>
          </a:p>
          <a:p>
            <a:pPr lvl="1"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smtClean="0"/>
              <a:t>Technical Evangelist at </a:t>
            </a:r>
            <a:r>
              <a:rPr lang="en-US" dirty="0"/>
              <a:t>Microsoft</a:t>
            </a:r>
          </a:p>
          <a:p>
            <a:r>
              <a:rPr lang="en-US" dirty="0"/>
              <a:t>Adjunct Professor at Florida Institute of Technology</a:t>
            </a:r>
          </a:p>
          <a:p>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7038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2" name="TextBox 1"/>
          <p:cNvSpPr txBox="1"/>
          <p:nvPr/>
        </p:nvSpPr>
        <p:spPr>
          <a:xfrm>
            <a:off x="9089427" y="5250440"/>
            <a:ext cx="990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Taxi</a:t>
            </a:r>
          </a:p>
        </p:txBody>
      </p:sp>
      <p:sp>
        <p:nvSpPr>
          <p:cNvPr id="64" name="TextBox 63"/>
          <p:cNvSpPr txBox="1"/>
          <p:nvPr/>
        </p:nvSpPr>
        <p:spPr>
          <a:xfrm>
            <a:off x="7018756" y="5294363"/>
            <a:ext cx="126583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Rental Car</a:t>
            </a:r>
          </a:p>
        </p:txBody>
      </p:sp>
      <p:sp>
        <p:nvSpPr>
          <p:cNvPr id="65" name="TextBox 64"/>
          <p:cNvSpPr txBox="1"/>
          <p:nvPr/>
        </p:nvSpPr>
        <p:spPr>
          <a:xfrm>
            <a:off x="5062156" y="5294362"/>
            <a:ext cx="9906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Your Car</a:t>
            </a: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250"/>
                                        <p:tgtEl>
                                          <p:spTgt spid="62"/>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250"/>
                                        <p:tgtEl>
                                          <p:spTgt spid="61"/>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4" name="Picture 3"/>
          <p:cNvPicPr>
            <a:picLocks noChangeAspect="1"/>
          </p:cNvPicPr>
          <p:nvPr/>
        </p:nvPicPr>
        <p:blipFill>
          <a:blip r:embed="rId2"/>
          <a:stretch>
            <a:fillRect/>
          </a:stretch>
        </p:blipFill>
        <p:spPr>
          <a:xfrm>
            <a:off x="546758" y="3954462"/>
            <a:ext cx="11391900" cy="2628900"/>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p>
        </p:txBody>
      </p:sp>
      <p:pic>
        <p:nvPicPr>
          <p:cNvPr id="2050" name="Picture 2" descr="Choices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21256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Storage (SQL Server </a:t>
            </a:r>
            <a:r>
              <a:rPr lang="en-US" dirty="0" err="1" smtClean="0"/>
              <a:t>PaaS</a:t>
            </a:r>
            <a:r>
              <a:rPr lang="en-US" dirty="0"/>
              <a:t> </a:t>
            </a:r>
            <a:r>
              <a:rPr lang="en-US" dirty="0" smtClean="0"/>
              <a:t>or </a:t>
            </a:r>
            <a:r>
              <a:rPr lang="en-US" dirty="0" err="1" smtClean="0"/>
              <a:t>IaaS</a:t>
            </a:r>
            <a:r>
              <a:rPr lang="en-US" dirty="0" smtClean="0"/>
              <a:t>)</a:t>
            </a:r>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248399" cy="3804118"/>
          </a:xfrm>
        </p:spPr>
        <p:txBody>
          <a:bodyPr/>
          <a:lstStyle/>
          <a:p>
            <a:r>
              <a:rPr lang="en-US" dirty="0"/>
              <a:t>Choosing between SQL Server in Windows Azure VM &amp; Windows Azure SQL </a:t>
            </a:r>
            <a:r>
              <a:rPr lang="en-US" dirty="0" smtClean="0"/>
              <a:t>Database</a:t>
            </a:r>
          </a:p>
          <a:p>
            <a:pPr lvl="1"/>
            <a:r>
              <a:rPr lang="en-US" dirty="0" smtClean="0">
                <a:hlinkClick r:id="rId2"/>
              </a:rPr>
              <a:t>http</a:t>
            </a:r>
            <a:r>
              <a:rPr lang="en-US" dirty="0">
                <a:hlinkClick r:id="rId2"/>
              </a:rPr>
              <a:t>://azure.microsoft.com/blog/2013/02/14/choosing-between-sql-server-in-windows-azure-vm-windows-azure-sql-database/</a:t>
            </a:r>
            <a:r>
              <a:rPr lang="en-US" dirty="0"/>
              <a:t> </a:t>
            </a:r>
            <a:endParaRPr lang="en-US" dirty="0" smtClean="0"/>
          </a:p>
        </p:txBody>
      </p:sp>
      <p:sp>
        <p:nvSpPr>
          <p:cNvPr id="3" name="Title 2"/>
          <p:cNvSpPr>
            <a:spLocks noGrp="1"/>
          </p:cNvSpPr>
          <p:nvPr>
            <p:ph type="title"/>
          </p:nvPr>
        </p:nvSpPr>
        <p:spPr/>
        <p:txBody>
          <a:bodyPr/>
          <a:lstStyle/>
          <a:p>
            <a:r>
              <a:rPr lang="en-US" dirty="0" smtClean="0"/>
              <a:t>Relational Data</a:t>
            </a:r>
            <a:endParaRPr lang="en-US" dirty="0"/>
          </a:p>
        </p:txBody>
      </p:sp>
      <p:pic>
        <p:nvPicPr>
          <p:cNvPr id="1026" name="Picture 2" descr="http://acom.azurecomcdn.net/80C57D/blogmedia/migratedblogimages/5270.decision-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020" y="1058862"/>
            <a:ext cx="5791201" cy="5254200"/>
          </a:xfrm>
          <a:prstGeom prst="rect">
            <a:avLst/>
          </a:prstGeom>
          <a:solidFill>
            <a:schemeClr val="tx1"/>
          </a:solidFill>
        </p:spPr>
      </p:pic>
    </p:spTree>
    <p:extLst>
      <p:ext uri="{BB962C8B-B14F-4D97-AF65-F5344CB8AC3E}">
        <p14:creationId xmlns:p14="http://schemas.microsoft.com/office/powerpoint/2010/main" val="23993777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r>
              <a:rPr lang="en-US" dirty="0"/>
              <a:t>SQL Database Migration Wizard</a:t>
            </a:r>
          </a:p>
          <a:p>
            <a:pPr lvl="1"/>
            <a:r>
              <a:rPr lang="en-US" dirty="0">
                <a:hlinkClick r:id="rId2"/>
              </a:rPr>
              <a:t>http://sqlazuremw.codeplex.com/</a:t>
            </a:r>
            <a:r>
              <a:rPr lang="en-US" dirty="0"/>
              <a:t> </a:t>
            </a:r>
            <a:endParaRPr lang="en-US" dirty="0" smtClean="0"/>
          </a:p>
          <a:p>
            <a:r>
              <a:rPr lang="en-US" b="1" dirty="0"/>
              <a:t>Azure </a:t>
            </a:r>
            <a:r>
              <a:rPr lang="en-US" b="1" dirty="0" smtClean="0"/>
              <a:t>SQL </a:t>
            </a:r>
            <a:r>
              <a:rPr lang="en-US" b="1" dirty="0"/>
              <a:t>Database </a:t>
            </a:r>
            <a:r>
              <a:rPr lang="en-US" b="1" dirty="0" smtClean="0"/>
              <a:t>DTU Calculator</a:t>
            </a:r>
            <a:endParaRPr lang="en-US" dirty="0" smtClean="0"/>
          </a:p>
          <a:p>
            <a:pPr lvl="1"/>
            <a:r>
              <a:rPr lang="en-US" dirty="0" smtClean="0">
                <a:hlinkClick r:id="rId3"/>
              </a:rPr>
              <a:t>http</a:t>
            </a:r>
            <a:r>
              <a:rPr lang="en-US" dirty="0">
                <a:hlinkClick r:id="rId3"/>
              </a:rPr>
              <a:t>://dtucalculator.azurewebsites.net</a:t>
            </a:r>
            <a:r>
              <a:rPr lang="en-US" dirty="0" smtClean="0">
                <a:hlinkClick r:id="rId3"/>
              </a:rPr>
              <a:t>/</a:t>
            </a:r>
            <a:r>
              <a:rPr lang="en-US" dirty="0" smtClean="0"/>
              <a:t> </a:t>
            </a:r>
            <a:endParaRPr lang="en-US" dirty="0"/>
          </a:p>
        </p:txBody>
      </p:sp>
      <p:sp>
        <p:nvSpPr>
          <p:cNvPr id="3" name="Title 2"/>
          <p:cNvSpPr>
            <a:spLocks noGrp="1"/>
          </p:cNvSpPr>
          <p:nvPr>
            <p:ph type="title"/>
          </p:nvPr>
        </p:nvSpPr>
        <p:spPr/>
        <p:txBody>
          <a:bodyPr/>
          <a:lstStyle/>
          <a:p>
            <a:r>
              <a:rPr lang="en-US" dirty="0" smtClean="0"/>
              <a:t>SQL Server tools</a:t>
            </a:r>
            <a:endParaRPr lang="en-US" dirty="0"/>
          </a:p>
        </p:txBody>
      </p:sp>
    </p:spTree>
    <p:extLst>
      <p:ext uri="{BB962C8B-B14F-4D97-AF65-F5344CB8AC3E}">
        <p14:creationId xmlns:p14="http://schemas.microsoft.com/office/powerpoint/2010/main" val="24053521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Azure Queues and Service Bus </a:t>
            </a:r>
            <a:r>
              <a:rPr lang="en-US" b="1" dirty="0" smtClean="0"/>
              <a:t>Queues</a:t>
            </a:r>
            <a:endParaRPr lang="en-US" dirty="0"/>
          </a:p>
        </p:txBody>
      </p:sp>
      <p:sp>
        <p:nvSpPr>
          <p:cNvPr id="4" name="Rectangle 3"/>
          <p:cNvSpPr/>
          <p:nvPr/>
        </p:nvSpPr>
        <p:spPr>
          <a:xfrm>
            <a:off x="274639" y="6392862"/>
            <a:ext cx="8823324" cy="369332"/>
          </a:xfrm>
          <a:prstGeom prst="rect">
            <a:avLst/>
          </a:prstGeom>
        </p:spPr>
        <p:txBody>
          <a:bodyPr wrap="square">
            <a:spAutoFit/>
          </a:bodyPr>
          <a:lstStyle/>
          <a:p>
            <a:r>
              <a:rPr lang="en-US" dirty="0"/>
              <a:t>https://msdn.microsoft.com/en-us/library/azure/hh767287.aspx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7" y="1668462"/>
            <a:ext cx="6248400" cy="3749040"/>
          </a:xfrm>
          <a:prstGeom prst="rect">
            <a:avLst/>
          </a:prstGeom>
        </p:spPr>
      </p:pic>
    </p:spTree>
    <p:extLst>
      <p:ext uri="{BB962C8B-B14F-4D97-AF65-F5344CB8AC3E}">
        <p14:creationId xmlns:p14="http://schemas.microsoft.com/office/powerpoint/2010/main" val="12281740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397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solidFill>
            <a:schemeClr val="accent1">
              <a:alpha val="50000"/>
            </a:schemeClr>
          </a:solidFill>
        </p:spPr>
        <p:txBody>
          <a:bodyPr/>
          <a:lstStyle/>
          <a:p>
            <a:pPr algn="ctr"/>
            <a:r>
              <a:rPr lang="en-US" sz="7200" b="1" dirty="0" smtClean="0"/>
              <a:t>Shawn’s Top Tips</a:t>
            </a:r>
            <a:endParaRPr lang="en-US" sz="7200" b="1" dirty="0"/>
          </a:p>
        </p:txBody>
      </p:sp>
    </p:spTree>
    <p:extLst>
      <p:ext uri="{BB962C8B-B14F-4D97-AF65-F5344CB8AC3E}">
        <p14:creationId xmlns:p14="http://schemas.microsoft.com/office/powerpoint/2010/main" val="17951009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1854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1800" dirty="0" smtClean="0">
              <a:hlinkClick r:id="rId3"/>
            </a:endParaRPr>
          </a:p>
          <a:p>
            <a:pPr marL="0" indent="0">
              <a:buNone/>
            </a:pPr>
            <a:r>
              <a:rPr lang="en-US" sz="1800" b="1" dirty="0">
                <a:solidFill>
                  <a:schemeClr val="bg1"/>
                </a:solidFill>
              </a:rPr>
              <a:t>VSO Load Test - https://</a:t>
            </a:r>
            <a:r>
              <a:rPr lang="en-US" sz="1800" b="1" dirty="0" smtClean="0">
                <a:solidFill>
                  <a:schemeClr val="bg1"/>
                </a:solidFill>
              </a:rPr>
              <a:t>www.visualstudio.com/en-us/get-started/load-test-your-app-vs.aspx </a:t>
            </a:r>
            <a:endParaRPr lang="en-US" sz="1800" b="1" dirty="0">
              <a:solidFill>
                <a:schemeClr val="bg1"/>
              </a:solidFill>
            </a:endParaRPr>
          </a:p>
          <a:p>
            <a:pPr marL="0" indent="0">
              <a:buNone/>
            </a:pPr>
            <a:r>
              <a:rPr lang="en-US" sz="1800" b="1" dirty="0">
                <a:solidFill>
                  <a:schemeClr val="bg1"/>
                </a:solidFill>
              </a:rPr>
              <a:t>Penetration Test Approval Form - https://</a:t>
            </a:r>
            <a:r>
              <a:rPr lang="en-US" sz="1800" b="1" dirty="0" smtClean="0">
                <a:solidFill>
                  <a:schemeClr val="bg1"/>
                </a:solidFill>
              </a:rPr>
              <a:t>security-forms.azure.com/penetration-testing</a:t>
            </a:r>
            <a:endParaRPr lang="en-US" sz="1800" dirty="0">
              <a:hlinkClick r:id="rId3"/>
            </a:endParaRPr>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msdn.microsoft.com/en-us/library/dn589799.aspx</a:t>
            </a: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Tree>
    <p:extLst>
      <p:ext uri="{BB962C8B-B14F-4D97-AF65-F5344CB8AC3E}">
        <p14:creationId xmlns:p14="http://schemas.microsoft.com/office/powerpoint/2010/main" val="15858038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Cloud </a:t>
            </a:r>
            <a:r>
              <a:rPr lang="en-US" sz="2400" dirty="0"/>
              <a:t>Services - </a:t>
            </a:r>
            <a:r>
              <a:rPr lang="en-US" sz="2400" dirty="0">
                <a:hlinkClick r:id="rId3"/>
              </a:rPr>
              <a:t>http://azure.microsoft.com/en-us/documentation/articles/cloud-services-nodejs-stage-application</a:t>
            </a:r>
            <a:r>
              <a:rPr lang="en-US" sz="2400" dirty="0" smtClean="0">
                <a:hlinkClick r:id="rId3"/>
              </a:rPr>
              <a:t>/</a:t>
            </a:r>
            <a:endParaRPr lang="en-US" sz="2400" dirty="0" smtClean="0"/>
          </a:p>
          <a:p>
            <a:r>
              <a:rPr lang="en-US" sz="2400" dirty="0" err="1" smtClean="0"/>
              <a:t>WebSites</a:t>
            </a:r>
            <a:r>
              <a:rPr lang="en-US" sz="2400" dirty="0"/>
              <a:t> - </a:t>
            </a:r>
            <a:r>
              <a:rPr lang="en-US" sz="2400" dirty="0">
                <a:hlinkClick r:id="rId4"/>
              </a:rPr>
              <a:t>http://</a:t>
            </a:r>
            <a:r>
              <a:rPr lang="en-US" sz="2400" dirty="0" smtClean="0">
                <a:hlinkClick r:id="rId4"/>
              </a:rPr>
              <a:t>azure.microsoft.com/en-us/documentation/articles/web-sites-staged-publishing/</a:t>
            </a:r>
            <a:r>
              <a:rPr lang="en-US" sz="2400" dirty="0" smtClean="0"/>
              <a:t> </a:t>
            </a:r>
            <a:endParaRPr lang="en-US" sz="2400" dirty="0"/>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198437" y="6392862"/>
            <a:ext cx="8823324" cy="369332"/>
          </a:xfrm>
          <a:prstGeom prst="rect">
            <a:avLst/>
          </a:prstGeom>
        </p:spPr>
        <p:txBody>
          <a:bodyPr wrap="square">
            <a:spAutoFit/>
          </a:bodyPr>
          <a:lstStyle/>
          <a:p>
            <a:r>
              <a:rPr lang="en-US" dirty="0">
                <a:hlinkClick r:id="rId3"/>
              </a:rPr>
              <a:t>http://</a:t>
            </a:r>
            <a:r>
              <a:rPr lang="en-US" dirty="0" smtClean="0">
                <a:hlinkClick r:id="rId3"/>
              </a:rPr>
              <a:t>www.microsoft.com/en-us/server-cloud/roadmap/recently-available.aspx</a:t>
            </a:r>
            <a:r>
              <a:rPr lang="en-US" dirty="0" smtClean="0"/>
              <a:t> </a:t>
            </a:r>
            <a:endParaRPr lang="en-US" dirty="0"/>
          </a:p>
        </p:txBody>
      </p:sp>
    </p:spTree>
    <p:extLst>
      <p:ext uri="{BB962C8B-B14F-4D97-AF65-F5344CB8AC3E}">
        <p14:creationId xmlns:p14="http://schemas.microsoft.com/office/powerpoint/2010/main" val="41058168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17941"/>
          </a:xfrm>
        </p:spPr>
        <p:txBody>
          <a:bodyPr/>
          <a:lstStyle/>
          <a:p>
            <a:r>
              <a:rPr lang="en-US" dirty="0"/>
              <a:t>Rate My Talk &amp; Download Slides + Code!</a:t>
            </a:r>
          </a:p>
          <a:p>
            <a:pPr lvl="1"/>
            <a:r>
              <a:rPr lang="en-US" dirty="0"/>
              <a:t>http://tinyurl.com/RateShawn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49412076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smtClean="0"/>
              <a:t>Services</a:t>
            </a:r>
          </a:p>
          <a:p>
            <a:r>
              <a:rPr lang="en-US" dirty="0" smtClean="0"/>
              <a:t>Choices</a:t>
            </a:r>
          </a:p>
          <a:p>
            <a:r>
              <a:rPr lang="en-US" dirty="0" smtClean="0"/>
              <a:t>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611373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708" y="2841209"/>
            <a:ext cx="11887200" cy="1831975"/>
          </a:xfrm>
        </p:spPr>
        <p:txBody>
          <a:bodyPr/>
          <a:lstStyle/>
          <a:p>
            <a:r>
              <a:rPr lang="en-US" dirty="0" smtClean="0"/>
              <a:t>Services</a:t>
            </a:r>
            <a:endParaRPr lang="en-US" dirty="0"/>
          </a:p>
        </p:txBody>
      </p:sp>
      <p:grpSp>
        <p:nvGrpSpPr>
          <p:cNvPr id="5" name="Group 4"/>
          <p:cNvGrpSpPr/>
          <p:nvPr/>
        </p:nvGrpSpPr>
        <p:grpSpPr>
          <a:xfrm>
            <a:off x="5571836" y="1162260"/>
            <a:ext cx="1717885" cy="1612885"/>
            <a:chOff x="5665775" y="2466267"/>
            <a:chExt cx="1896557" cy="1772642"/>
          </a:xfrm>
        </p:grpSpPr>
        <p:sp>
          <p:nvSpPr>
            <p:cNvPr id="6" name="Rectangle 5"/>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Storage</a:t>
              </a:r>
            </a:p>
          </p:txBody>
        </p:sp>
        <p:pic>
          <p:nvPicPr>
            <p:cNvPr id="7"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005983" y="1162260"/>
            <a:ext cx="1717885" cy="1612885"/>
            <a:chOff x="1685919" y="596839"/>
            <a:chExt cx="1896557" cy="1772642"/>
          </a:xfrm>
        </p:grpSpPr>
        <p:sp>
          <p:nvSpPr>
            <p:cNvPr id="9" name="Rectangle 8"/>
            <p:cNvSpPr/>
            <p:nvPr/>
          </p:nvSpPr>
          <p:spPr bwMode="auto">
            <a:xfrm>
              <a:off x="1685919"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Big </a:t>
              </a:r>
              <a:r>
                <a:rPr lang="en-US" sz="2400" kern="0" dirty="0" smtClean="0">
                  <a:gradFill>
                    <a:gsLst>
                      <a:gs pos="0">
                        <a:srgbClr val="FFFFFF"/>
                      </a:gs>
                      <a:gs pos="100000">
                        <a:srgbClr val="FFFFFF"/>
                      </a:gs>
                    </a:gsLst>
                    <a:lin ang="5400000" scaled="0"/>
                  </a:gradFill>
                  <a:latin typeface="Segoe UI"/>
                </a:rPr>
                <a:t>Data</a:t>
              </a:r>
              <a:endParaRPr lang="en-US" sz="2400" kern="0" dirty="0">
                <a:gradFill>
                  <a:gsLst>
                    <a:gs pos="0">
                      <a:srgbClr val="FFFFFF"/>
                    </a:gs>
                    <a:gs pos="100000">
                      <a:srgbClr val="FFFFFF"/>
                    </a:gs>
                  </a:gsLst>
                  <a:lin ang="5400000" scaled="0"/>
                </a:gradFill>
                <a:latin typeface="Segoe UI"/>
              </a:endParaRPr>
            </a:p>
          </p:txBody>
        </p:sp>
        <p:pic>
          <p:nvPicPr>
            <p:cNvPr id="10"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571452" y="2841209"/>
            <a:ext cx="1717885" cy="1612885"/>
            <a:chOff x="3671322" y="4341709"/>
            <a:chExt cx="1896557" cy="1772642"/>
          </a:xfrm>
        </p:grpSpPr>
        <p:sp>
          <p:nvSpPr>
            <p:cNvPr id="12" name="Rectangle 11"/>
            <p:cNvSpPr/>
            <p:nvPr/>
          </p:nvSpPr>
          <p:spPr bwMode="auto">
            <a:xfrm>
              <a:off x="3671322"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Caching</a:t>
              </a:r>
            </a:p>
          </p:txBody>
        </p:sp>
        <p:pic>
          <p:nvPicPr>
            <p:cNvPr id="13"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5571455" y="4522537"/>
            <a:ext cx="1717885" cy="1612885"/>
            <a:chOff x="5656726" y="4341709"/>
            <a:chExt cx="1896557" cy="1772642"/>
          </a:xfrm>
        </p:grpSpPr>
        <p:sp>
          <p:nvSpPr>
            <p:cNvPr id="15" name="Rectangle 14"/>
            <p:cNvSpPr/>
            <p:nvPr/>
          </p:nvSpPr>
          <p:spPr bwMode="auto">
            <a:xfrm>
              <a:off x="5656726"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CDN</a:t>
              </a:r>
            </a:p>
          </p:txBody>
        </p:sp>
        <p:pic>
          <p:nvPicPr>
            <p:cNvPr id="16"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788719" y="1162260"/>
            <a:ext cx="1717885" cy="1612885"/>
            <a:chOff x="3671323" y="596839"/>
            <a:chExt cx="1896557" cy="1772642"/>
          </a:xfrm>
        </p:grpSpPr>
        <p:sp>
          <p:nvSpPr>
            <p:cNvPr id="18" name="Rectangle 17"/>
            <p:cNvSpPr/>
            <p:nvPr/>
          </p:nvSpPr>
          <p:spPr bwMode="auto">
            <a:xfrm>
              <a:off x="3671323"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Database</a:t>
              </a:r>
            </a:p>
          </p:txBody>
        </p:sp>
        <p:pic>
          <p:nvPicPr>
            <p:cNvPr id="1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9153315" y="2841209"/>
            <a:ext cx="1717885" cy="1612885"/>
            <a:chOff x="9645631" y="2476591"/>
            <a:chExt cx="1896557" cy="1772642"/>
          </a:xfrm>
        </p:grpSpPr>
        <p:sp>
          <p:nvSpPr>
            <p:cNvPr id="21" name="Rectangle 20"/>
            <p:cNvSpPr/>
            <p:nvPr/>
          </p:nvSpPr>
          <p:spPr bwMode="auto">
            <a:xfrm>
              <a:off x="9645631" y="2476591"/>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Identity</a:t>
              </a:r>
            </a:p>
          </p:txBody>
        </p:sp>
        <p:pic>
          <p:nvPicPr>
            <p:cNvPr id="22"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3788719" y="4522537"/>
            <a:ext cx="1717885" cy="1612885"/>
            <a:chOff x="5665775" y="596839"/>
            <a:chExt cx="1896557" cy="1772642"/>
          </a:xfrm>
        </p:grpSpPr>
        <p:sp>
          <p:nvSpPr>
            <p:cNvPr id="24" name="Rectangle 23"/>
            <p:cNvSpPr/>
            <p:nvPr/>
          </p:nvSpPr>
          <p:spPr bwMode="auto">
            <a:xfrm>
              <a:off x="5665775"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Media</a:t>
              </a:r>
            </a:p>
          </p:txBody>
        </p:sp>
        <p:pic>
          <p:nvPicPr>
            <p:cNvPr id="25"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7362384" y="2839661"/>
            <a:ext cx="1717885" cy="1612885"/>
            <a:chOff x="7651179" y="2466267"/>
            <a:chExt cx="1896557" cy="1772642"/>
          </a:xfrm>
        </p:grpSpPr>
        <p:sp>
          <p:nvSpPr>
            <p:cNvPr id="27" name="Rectangle 26"/>
            <p:cNvSpPr/>
            <p:nvPr/>
          </p:nvSpPr>
          <p:spPr bwMode="auto">
            <a:xfrm>
              <a:off x="7651179"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Messaging</a:t>
              </a:r>
            </a:p>
          </p:txBody>
        </p:sp>
        <p:pic>
          <p:nvPicPr>
            <p:cNvPr id="28"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7362384" y="4522537"/>
            <a:ext cx="1717885" cy="1612885"/>
            <a:chOff x="7651178" y="4341709"/>
            <a:chExt cx="1896557" cy="1772642"/>
          </a:xfrm>
        </p:grpSpPr>
        <p:sp>
          <p:nvSpPr>
            <p:cNvPr id="30" name="Rectangle 29"/>
            <p:cNvSpPr/>
            <p:nvPr/>
          </p:nvSpPr>
          <p:spPr bwMode="auto">
            <a:xfrm>
              <a:off x="7651178"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Networking</a:t>
              </a:r>
            </a:p>
          </p:txBody>
        </p:sp>
        <p:pic>
          <p:nvPicPr>
            <p:cNvPr id="31"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7369792" y="1162260"/>
            <a:ext cx="1717885" cy="1612885"/>
            <a:chOff x="5665775" y="2466267"/>
            <a:chExt cx="1896557" cy="1772642"/>
          </a:xfrm>
        </p:grpSpPr>
        <p:sp>
          <p:nvSpPr>
            <p:cNvPr id="33" name="Rectangle 32"/>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Traffic</a:t>
              </a:r>
            </a:p>
          </p:txBody>
        </p:sp>
        <p:pic>
          <p:nvPicPr>
            <p:cNvPr id="3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p:cNvSpPr/>
          <p:nvPr/>
        </p:nvSpPr>
        <p:spPr bwMode="auto">
          <a:xfrm>
            <a:off x="9153315" y="4522537"/>
            <a:ext cx="1717885" cy="1612885"/>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121917" tIns="121917" rIns="121912" bIns="121917"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Mobile</a:t>
            </a:r>
          </a:p>
        </p:txBody>
      </p:sp>
    </p:spTree>
    <p:extLst>
      <p:ext uri="{BB962C8B-B14F-4D97-AF65-F5344CB8AC3E}">
        <p14:creationId xmlns:p14="http://schemas.microsoft.com/office/powerpoint/2010/main" val="608980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1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1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2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25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3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3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4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45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5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515356"/>
          </a:xfrm>
        </p:spPr>
        <p:txBody>
          <a:bodyPr/>
          <a:lstStyle/>
          <a:p>
            <a:pPr fontAlgn="ctr"/>
            <a:r>
              <a:rPr lang="en-US" sz="3200" dirty="0"/>
              <a:t>Compute</a:t>
            </a:r>
          </a:p>
          <a:p>
            <a:pPr fontAlgn="ctr"/>
            <a:r>
              <a:rPr lang="en-US" sz="3200" dirty="0"/>
              <a:t>Web &amp; Mobile</a:t>
            </a:r>
          </a:p>
          <a:p>
            <a:pPr fontAlgn="ctr"/>
            <a:r>
              <a:rPr lang="en-US" sz="3200" dirty="0"/>
              <a:t>Data &amp; Storage</a:t>
            </a:r>
          </a:p>
          <a:p>
            <a:pPr fontAlgn="ctr"/>
            <a:r>
              <a:rPr lang="en-US" sz="3200" dirty="0"/>
              <a:t>Analytics</a:t>
            </a:r>
          </a:p>
          <a:p>
            <a:pPr fontAlgn="ctr"/>
            <a:r>
              <a:rPr lang="en-US" sz="3200" dirty="0"/>
              <a:t>Networking</a:t>
            </a:r>
          </a:p>
          <a:p>
            <a:pPr fontAlgn="ctr"/>
            <a:r>
              <a:rPr lang="en-US" sz="3200" dirty="0"/>
              <a:t>Media &amp; CDN</a:t>
            </a:r>
          </a:p>
          <a:p>
            <a:pPr fontAlgn="ctr"/>
            <a:r>
              <a:rPr lang="en-US" sz="3200" dirty="0"/>
              <a:t>Hybrid Integration</a:t>
            </a:r>
          </a:p>
          <a:p>
            <a:pPr fontAlgn="ctr"/>
            <a:r>
              <a:rPr lang="en-US" sz="3200" dirty="0"/>
              <a:t>Identity &amp; Access Management</a:t>
            </a:r>
          </a:p>
          <a:p>
            <a:pPr fontAlgn="ctr"/>
            <a:r>
              <a:rPr lang="en-US" sz="3200" dirty="0"/>
              <a:t>Developer Services</a:t>
            </a:r>
          </a:p>
          <a:p>
            <a:pPr fontAlgn="ctr"/>
            <a:r>
              <a:rPr lang="en-US" sz="3200" dirty="0" smtClean="0"/>
              <a:t>Management</a:t>
            </a:r>
            <a:endParaRPr lang="en-US" sz="3200" dirty="0"/>
          </a:p>
        </p:txBody>
      </p:sp>
      <p:sp>
        <p:nvSpPr>
          <p:cNvPr id="2" name="Title 1"/>
          <p:cNvSpPr>
            <a:spLocks noGrp="1"/>
          </p:cNvSpPr>
          <p:nvPr>
            <p:ph type="title"/>
          </p:nvPr>
        </p:nvSpPr>
        <p:spPr/>
        <p:txBody>
          <a:bodyPr/>
          <a:lstStyle/>
          <a:p>
            <a:r>
              <a:rPr lang="en-US" dirty="0" smtClean="0"/>
              <a:t>10 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37 services . . . and growing</a:t>
            </a:r>
            <a:endParaRPr lang="en-US" dirty="0"/>
          </a:p>
        </p:txBody>
      </p:sp>
      <p:sp>
        <p:nvSpPr>
          <p:cNvPr id="2" name="Text Placeholder 1"/>
          <p:cNvSpPr>
            <a:spLocks noGrp="1"/>
          </p:cNvSpPr>
          <p:nvPr>
            <p:ph type="body" sz="quarter" idx="10"/>
          </p:nvPr>
        </p:nvSpPr>
        <p:spPr>
          <a:xfrm>
            <a:off x="274639" y="1212849"/>
            <a:ext cx="5486399" cy="5455340"/>
          </a:xfrm>
        </p:spPr>
        <p:txBody>
          <a:bodyPr/>
          <a:lstStyle/>
          <a:p>
            <a:pPr marL="457200" indent="-457200" fontAlgn="ctr">
              <a:spcBef>
                <a:spcPts val="0"/>
              </a:spcBef>
              <a:buFont typeface="+mj-lt"/>
              <a:buAutoNum type="arabicPeriod"/>
            </a:pPr>
            <a:r>
              <a:rPr lang="en-US" sz="2000" dirty="0"/>
              <a:t>Virtual Machines</a:t>
            </a:r>
          </a:p>
          <a:p>
            <a:pPr marL="457200" indent="-457200" fontAlgn="ctr">
              <a:spcBef>
                <a:spcPts val="0"/>
              </a:spcBef>
              <a:buFont typeface="+mj-lt"/>
              <a:buAutoNum type="arabicPeriod"/>
            </a:pPr>
            <a:r>
              <a:rPr lang="en-US" sz="2000" dirty="0"/>
              <a:t>Cloud Services</a:t>
            </a:r>
          </a:p>
          <a:p>
            <a:pPr marL="457200" indent="-457200" fontAlgn="ctr">
              <a:spcBef>
                <a:spcPts val="0"/>
              </a:spcBef>
              <a:buFont typeface="+mj-lt"/>
              <a:buAutoNum type="arabicPeriod"/>
            </a:pPr>
            <a:r>
              <a:rPr lang="en-US" sz="2000" dirty="0"/>
              <a:t>Batch  </a:t>
            </a:r>
          </a:p>
          <a:p>
            <a:pPr marL="457200" indent="-457200" fontAlgn="ctr">
              <a:spcBef>
                <a:spcPts val="0"/>
              </a:spcBef>
              <a:buFont typeface="+mj-lt"/>
              <a:buAutoNum type="arabicPeriod"/>
            </a:pPr>
            <a:r>
              <a:rPr lang="en-US" sz="2000" dirty="0" err="1"/>
              <a:t>RemoteApp</a:t>
            </a:r>
            <a:r>
              <a:rPr lang="en-US" sz="2000" dirty="0"/>
              <a:t> </a:t>
            </a:r>
          </a:p>
          <a:p>
            <a:pPr marL="457200" indent="-457200" fontAlgn="ctr">
              <a:spcBef>
                <a:spcPts val="0"/>
              </a:spcBef>
              <a:buFont typeface="+mj-lt"/>
              <a:buAutoNum type="arabicPeriod"/>
            </a:pPr>
            <a:r>
              <a:rPr lang="en-US" sz="2000" dirty="0"/>
              <a:t>Websites  </a:t>
            </a:r>
          </a:p>
          <a:p>
            <a:pPr marL="457200" indent="-457200" fontAlgn="ctr">
              <a:spcBef>
                <a:spcPts val="0"/>
              </a:spcBef>
              <a:buFont typeface="+mj-lt"/>
              <a:buAutoNum type="arabicPeriod"/>
            </a:pPr>
            <a:r>
              <a:rPr lang="en-US" sz="2000" dirty="0"/>
              <a:t>Mobile Services</a:t>
            </a:r>
          </a:p>
          <a:p>
            <a:pPr marL="457200" indent="-457200" fontAlgn="ctr">
              <a:spcBef>
                <a:spcPts val="0"/>
              </a:spcBef>
              <a:buFont typeface="+mj-lt"/>
              <a:buAutoNum type="arabicPeriod"/>
            </a:pPr>
            <a:r>
              <a:rPr lang="en-US" sz="2000" dirty="0"/>
              <a:t>API Management</a:t>
            </a:r>
          </a:p>
          <a:p>
            <a:pPr marL="457200" indent="-457200" fontAlgn="ctr">
              <a:spcBef>
                <a:spcPts val="0"/>
              </a:spcBef>
              <a:buFont typeface="+mj-lt"/>
              <a:buAutoNum type="arabicPeriod"/>
            </a:pPr>
            <a:r>
              <a:rPr lang="en-US" sz="2000" dirty="0"/>
              <a:t>Notification Hubs</a:t>
            </a:r>
          </a:p>
          <a:p>
            <a:pPr marL="457200" indent="-457200" fontAlgn="ctr">
              <a:spcBef>
                <a:spcPts val="0"/>
              </a:spcBef>
              <a:buFont typeface="+mj-lt"/>
              <a:buAutoNum type="arabicPeriod"/>
            </a:pPr>
            <a:r>
              <a:rPr lang="en-US" sz="2000" dirty="0"/>
              <a:t>Mobile Engagement</a:t>
            </a:r>
          </a:p>
          <a:p>
            <a:pPr marL="457200" indent="-457200" fontAlgn="ctr">
              <a:spcBef>
                <a:spcPts val="0"/>
              </a:spcBef>
              <a:buFont typeface="+mj-lt"/>
              <a:buAutoNum type="arabicPeriod"/>
            </a:pPr>
            <a:r>
              <a:rPr lang="en-US" sz="2000" dirty="0"/>
              <a:t>SQL Database  </a:t>
            </a:r>
          </a:p>
          <a:p>
            <a:pPr marL="457200" indent="-457200" fontAlgn="ctr">
              <a:spcBef>
                <a:spcPts val="0"/>
              </a:spcBef>
              <a:buFont typeface="+mj-lt"/>
              <a:buAutoNum type="arabicPeriod"/>
            </a:pPr>
            <a:r>
              <a:rPr lang="en-US" sz="2000" dirty="0" err="1"/>
              <a:t>DocumentDB</a:t>
            </a:r>
            <a:r>
              <a:rPr lang="en-US" sz="2000" dirty="0"/>
              <a:t>  </a:t>
            </a:r>
          </a:p>
          <a:p>
            <a:pPr marL="457200" indent="-457200" fontAlgn="ctr">
              <a:spcBef>
                <a:spcPts val="0"/>
              </a:spcBef>
              <a:buFont typeface="+mj-lt"/>
              <a:buAutoNum type="arabicPeriod"/>
            </a:pPr>
            <a:r>
              <a:rPr lang="en-US" sz="2000" dirty="0" err="1"/>
              <a:t>Redis</a:t>
            </a:r>
            <a:r>
              <a:rPr lang="en-US" sz="2000" dirty="0"/>
              <a:t> Cache  </a:t>
            </a:r>
          </a:p>
          <a:p>
            <a:pPr marL="457200" indent="-457200" fontAlgn="ctr">
              <a:spcBef>
                <a:spcPts val="0"/>
              </a:spcBef>
              <a:buFont typeface="+mj-lt"/>
              <a:buAutoNum type="arabicPeriod"/>
            </a:pPr>
            <a:r>
              <a:rPr lang="en-US" sz="2000" dirty="0"/>
              <a:t>Storage  </a:t>
            </a:r>
          </a:p>
          <a:p>
            <a:pPr marL="457200" indent="-457200" fontAlgn="ctr">
              <a:spcBef>
                <a:spcPts val="0"/>
              </a:spcBef>
              <a:buFont typeface="+mj-lt"/>
              <a:buAutoNum type="arabicPeriod"/>
            </a:pPr>
            <a:r>
              <a:rPr lang="en-US" sz="2000" dirty="0" err="1"/>
              <a:t>StorSimple</a:t>
            </a:r>
            <a:r>
              <a:rPr lang="en-US" sz="2000" dirty="0"/>
              <a:t>  </a:t>
            </a:r>
          </a:p>
          <a:p>
            <a:pPr marL="457200" indent="-457200" fontAlgn="ctr">
              <a:spcBef>
                <a:spcPts val="0"/>
              </a:spcBef>
              <a:buFont typeface="+mj-lt"/>
              <a:buAutoNum type="arabicPeriod"/>
            </a:pPr>
            <a:r>
              <a:rPr lang="en-US" sz="2000" dirty="0"/>
              <a:t>Azure Search </a:t>
            </a:r>
          </a:p>
          <a:p>
            <a:pPr marL="457200" indent="-457200" fontAlgn="ctr">
              <a:spcBef>
                <a:spcPts val="0"/>
              </a:spcBef>
              <a:buFont typeface="+mj-lt"/>
              <a:buAutoNum type="arabicPeriod"/>
            </a:pPr>
            <a:r>
              <a:rPr lang="en-US" sz="2000" dirty="0" err="1"/>
              <a:t>HDInsight</a:t>
            </a:r>
            <a:r>
              <a:rPr lang="en-US" sz="2000" dirty="0"/>
              <a:t>  </a:t>
            </a:r>
          </a:p>
          <a:p>
            <a:pPr marL="457200" indent="-457200" fontAlgn="ctr">
              <a:spcBef>
                <a:spcPts val="0"/>
              </a:spcBef>
              <a:buFont typeface="+mj-lt"/>
              <a:buAutoNum type="arabicPeriod"/>
            </a:pPr>
            <a:r>
              <a:rPr lang="en-US" sz="2000" dirty="0"/>
              <a:t>Machine Learning  </a:t>
            </a:r>
          </a:p>
          <a:p>
            <a:pPr marL="457200" indent="-457200" fontAlgn="ctr">
              <a:spcBef>
                <a:spcPts val="0"/>
              </a:spcBef>
              <a:buFont typeface="+mj-lt"/>
              <a:buAutoNum type="arabicPeriod"/>
            </a:pPr>
            <a:r>
              <a:rPr lang="en-US" sz="2000" dirty="0"/>
              <a:t>Stream Analytics  </a:t>
            </a:r>
          </a:p>
          <a:p>
            <a:pPr marL="457200" indent="-457200" fontAlgn="ctr">
              <a:spcBef>
                <a:spcPts val="0"/>
              </a:spcBef>
              <a:buFont typeface="+mj-lt"/>
              <a:buAutoNum type="arabicPeriod"/>
            </a:pPr>
            <a:r>
              <a:rPr lang="en-US" sz="2000" dirty="0"/>
              <a:t>Data </a:t>
            </a:r>
            <a:r>
              <a:rPr lang="en-US" sz="2000" dirty="0" smtClean="0"/>
              <a:t>Factory</a:t>
            </a:r>
            <a:endParaRPr lang="en-US" sz="2000" dirty="0"/>
          </a:p>
        </p:txBody>
      </p:sp>
      <p:sp>
        <p:nvSpPr>
          <p:cNvPr id="5" name="Text Placeholder 4"/>
          <p:cNvSpPr>
            <a:spLocks noGrp="1"/>
          </p:cNvSpPr>
          <p:nvPr>
            <p:ph type="body" sz="quarter" idx="11"/>
          </p:nvPr>
        </p:nvSpPr>
        <p:spPr>
          <a:xfrm>
            <a:off x="6675439" y="1212849"/>
            <a:ext cx="5486399" cy="5447645"/>
          </a:xfrm>
        </p:spPr>
        <p:txBody>
          <a:bodyPr/>
          <a:lstStyle/>
          <a:p>
            <a:pPr marL="457200" indent="-457200" fontAlgn="ctr">
              <a:spcBef>
                <a:spcPts val="0"/>
              </a:spcBef>
              <a:buFont typeface="+mj-lt"/>
              <a:buAutoNum type="arabicPeriod" startAt="20"/>
            </a:pPr>
            <a:r>
              <a:rPr lang="en-US" sz="2000" dirty="0" smtClean="0"/>
              <a:t>Event </a:t>
            </a:r>
            <a:r>
              <a:rPr lang="en-US" sz="2000" dirty="0"/>
              <a:t>Hubs </a:t>
            </a:r>
          </a:p>
          <a:p>
            <a:pPr marL="457200" indent="-457200" fontAlgn="ctr">
              <a:spcBef>
                <a:spcPts val="0"/>
              </a:spcBef>
              <a:buFont typeface="+mj-lt"/>
              <a:buAutoNum type="arabicPeriod" startAt="20"/>
            </a:pPr>
            <a:r>
              <a:rPr lang="en-US" sz="2000" dirty="0"/>
              <a:t>Virtual Network  </a:t>
            </a:r>
          </a:p>
          <a:p>
            <a:pPr marL="457200" indent="-457200" fontAlgn="ctr">
              <a:spcBef>
                <a:spcPts val="0"/>
              </a:spcBef>
              <a:buFont typeface="+mj-lt"/>
              <a:buAutoNum type="arabicPeriod" startAt="20"/>
            </a:pPr>
            <a:r>
              <a:rPr lang="en-US" sz="2000" dirty="0"/>
              <a:t>ExpressRoute  </a:t>
            </a:r>
          </a:p>
          <a:p>
            <a:pPr marL="457200" indent="-457200" fontAlgn="ctr">
              <a:spcBef>
                <a:spcPts val="0"/>
              </a:spcBef>
              <a:buFont typeface="+mj-lt"/>
              <a:buAutoNum type="arabicPeriod" startAt="20"/>
            </a:pPr>
            <a:r>
              <a:rPr lang="en-US" sz="2000" dirty="0"/>
              <a:t>Traffic Manager </a:t>
            </a:r>
          </a:p>
          <a:p>
            <a:pPr marL="457200" indent="-457200" fontAlgn="ctr">
              <a:spcBef>
                <a:spcPts val="0"/>
              </a:spcBef>
              <a:buFont typeface="+mj-lt"/>
              <a:buAutoNum type="arabicPeriod" startAt="20"/>
            </a:pPr>
            <a:r>
              <a:rPr lang="en-US" sz="2000" dirty="0"/>
              <a:t>Media Services  </a:t>
            </a:r>
          </a:p>
          <a:p>
            <a:pPr marL="457200" indent="-457200" fontAlgn="ctr">
              <a:spcBef>
                <a:spcPts val="0"/>
              </a:spcBef>
              <a:buFont typeface="+mj-lt"/>
              <a:buAutoNum type="arabicPeriod" startAt="20"/>
            </a:pPr>
            <a:r>
              <a:rPr lang="en-US" sz="2000" dirty="0"/>
              <a:t>CDN </a:t>
            </a:r>
          </a:p>
          <a:p>
            <a:pPr marL="457200" indent="-457200" fontAlgn="ctr">
              <a:spcBef>
                <a:spcPts val="0"/>
              </a:spcBef>
              <a:buFont typeface="+mj-lt"/>
              <a:buAutoNum type="arabicPeriod" startAt="20"/>
            </a:pPr>
            <a:r>
              <a:rPr lang="en-US" sz="2000" dirty="0"/>
              <a:t>BizTalk Services  </a:t>
            </a:r>
          </a:p>
          <a:p>
            <a:pPr marL="457200" indent="-457200" fontAlgn="ctr">
              <a:spcBef>
                <a:spcPts val="0"/>
              </a:spcBef>
              <a:buFont typeface="+mj-lt"/>
              <a:buAutoNum type="arabicPeriod" startAt="20"/>
            </a:pPr>
            <a:r>
              <a:rPr lang="en-US" sz="2000" dirty="0"/>
              <a:t>Service Bus  </a:t>
            </a:r>
          </a:p>
          <a:p>
            <a:pPr marL="457200" indent="-457200" fontAlgn="ctr">
              <a:spcBef>
                <a:spcPts val="0"/>
              </a:spcBef>
              <a:buFont typeface="+mj-lt"/>
              <a:buAutoNum type="arabicPeriod" startAt="20"/>
            </a:pPr>
            <a:r>
              <a:rPr lang="en-US" sz="2000" dirty="0"/>
              <a:t>Backup  </a:t>
            </a:r>
          </a:p>
          <a:p>
            <a:pPr marL="457200" indent="-457200" fontAlgn="ctr">
              <a:spcBef>
                <a:spcPts val="0"/>
              </a:spcBef>
              <a:buFont typeface="+mj-lt"/>
              <a:buAutoNum type="arabicPeriod" startAt="20"/>
            </a:pPr>
            <a:r>
              <a:rPr lang="en-US" sz="2000" dirty="0"/>
              <a:t>Site Recovery </a:t>
            </a:r>
          </a:p>
          <a:p>
            <a:pPr marL="457200" indent="-457200" fontAlgn="ctr">
              <a:spcBef>
                <a:spcPts val="0"/>
              </a:spcBef>
              <a:buFont typeface="+mj-lt"/>
              <a:buAutoNum type="arabicPeriod" startAt="20"/>
            </a:pPr>
            <a:r>
              <a:rPr lang="en-US" sz="2000" dirty="0"/>
              <a:t>Azure Active Directory  </a:t>
            </a:r>
          </a:p>
          <a:p>
            <a:pPr marL="457200" indent="-457200" fontAlgn="ctr">
              <a:spcBef>
                <a:spcPts val="0"/>
              </a:spcBef>
              <a:buFont typeface="+mj-lt"/>
              <a:buAutoNum type="arabicPeriod" startAt="20"/>
            </a:pPr>
            <a:r>
              <a:rPr lang="en-US" sz="2000" dirty="0"/>
              <a:t>Multi-Factor Authentication </a:t>
            </a:r>
          </a:p>
          <a:p>
            <a:pPr marL="457200" indent="-457200" fontAlgn="ctr">
              <a:spcBef>
                <a:spcPts val="0"/>
              </a:spcBef>
              <a:buFont typeface="+mj-lt"/>
              <a:buAutoNum type="arabicPeriod" startAt="20"/>
            </a:pPr>
            <a:r>
              <a:rPr lang="en-US" sz="2000" dirty="0"/>
              <a:t>Visual Studio Online  </a:t>
            </a:r>
          </a:p>
          <a:p>
            <a:pPr marL="457200" indent="-457200" fontAlgn="ctr">
              <a:spcBef>
                <a:spcPts val="0"/>
              </a:spcBef>
              <a:buFont typeface="+mj-lt"/>
              <a:buAutoNum type="arabicPeriod" startAt="20"/>
            </a:pPr>
            <a:r>
              <a:rPr lang="en-US" sz="2000" dirty="0"/>
              <a:t>Application Insights </a:t>
            </a:r>
          </a:p>
          <a:p>
            <a:pPr marL="457200" indent="-457200" fontAlgn="ctr">
              <a:spcBef>
                <a:spcPts val="0"/>
              </a:spcBef>
              <a:buFont typeface="+mj-lt"/>
              <a:buAutoNum type="arabicPeriod" startAt="20"/>
            </a:pPr>
            <a:r>
              <a:rPr lang="en-US" sz="2000" dirty="0"/>
              <a:t>Scheduler  </a:t>
            </a:r>
          </a:p>
          <a:p>
            <a:pPr marL="457200" indent="-457200" fontAlgn="ctr">
              <a:spcBef>
                <a:spcPts val="0"/>
              </a:spcBef>
              <a:buFont typeface="+mj-lt"/>
              <a:buAutoNum type="arabicPeriod" startAt="20"/>
            </a:pPr>
            <a:r>
              <a:rPr lang="en-US" sz="2000" dirty="0"/>
              <a:t>Automation  </a:t>
            </a:r>
          </a:p>
          <a:p>
            <a:pPr marL="457200" indent="-457200" fontAlgn="ctr">
              <a:spcBef>
                <a:spcPts val="0"/>
              </a:spcBef>
              <a:buFont typeface="+mj-lt"/>
              <a:buAutoNum type="arabicPeriod" startAt="20"/>
            </a:pPr>
            <a:r>
              <a:rPr lang="en-US" sz="2000" dirty="0"/>
              <a:t>Operational Insights </a:t>
            </a:r>
          </a:p>
          <a:p>
            <a:pPr marL="457200" indent="-457200" fontAlgn="ctr">
              <a:spcBef>
                <a:spcPts val="0"/>
              </a:spcBef>
              <a:buFont typeface="+mj-lt"/>
              <a:buAutoNum type="arabicPeriod" startAt="20"/>
            </a:pPr>
            <a:r>
              <a:rPr lang="en-US" sz="2000" dirty="0"/>
              <a:t>Key Vault </a:t>
            </a:r>
          </a:p>
          <a:p>
            <a:pPr marL="457200" indent="-457200">
              <a:spcBef>
                <a:spcPts val="0"/>
              </a:spcBef>
              <a:buFont typeface="+mj-lt"/>
              <a:buAutoNum type="arabicPeriod" startAt="20"/>
            </a:pPr>
            <a:endParaRPr lang="en-US" sz="2000" dirty="0"/>
          </a:p>
        </p:txBody>
      </p:sp>
    </p:spTree>
    <p:extLst>
      <p:ext uri="{BB962C8B-B14F-4D97-AF65-F5344CB8AC3E}">
        <p14:creationId xmlns:p14="http://schemas.microsoft.com/office/powerpoint/2010/main" val="14216707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smtClean="0"/>
              <a:t>Websites</a:t>
            </a:r>
          </a:p>
          <a:p>
            <a:pPr lvl="1" fontAlgn="ctr"/>
            <a:r>
              <a:rPr lang="en-US" dirty="0" smtClean="0"/>
              <a:t>Deploy </a:t>
            </a:r>
            <a:r>
              <a:rPr lang="en-US" dirty="0"/>
              <a:t>and scale web apps in seconds  </a:t>
            </a:r>
          </a:p>
          <a:p>
            <a:pPr fontAlgn="ctr"/>
            <a:r>
              <a:rPr lang="en-US" dirty="0"/>
              <a:t>Mobile </a:t>
            </a:r>
            <a:r>
              <a:rPr lang="en-US" dirty="0" smtClean="0"/>
              <a:t>Services</a:t>
            </a:r>
          </a:p>
          <a:p>
            <a:pPr lvl="1" fontAlgn="ctr"/>
            <a:r>
              <a:rPr lang="en-US" dirty="0" smtClean="0"/>
              <a:t>Build </a:t>
            </a:r>
            <a:r>
              <a:rPr lang="en-US" dirty="0"/>
              <a:t>and host the backend for any mobile app  </a:t>
            </a:r>
          </a:p>
          <a:p>
            <a:pPr fontAlgn="ctr"/>
            <a:r>
              <a:rPr lang="en-US" dirty="0"/>
              <a:t>API </a:t>
            </a:r>
            <a:r>
              <a:rPr lang="en-US" dirty="0" smtClean="0"/>
              <a:t>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a:t>
            </a:r>
          </a:p>
          <a:p>
            <a:pPr lvl="1" fontAlgn="ctr"/>
            <a:r>
              <a:rPr lang="en-US" dirty="0" smtClean="0"/>
              <a:t>Data-driven </a:t>
            </a:r>
            <a:r>
              <a:rPr lang="en-US" dirty="0"/>
              <a:t>user engagement platform to maximize </a:t>
            </a:r>
            <a:r>
              <a:rPr lang="en-US" dirty="0" smtClean="0"/>
              <a:t>performance</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2466173672"/>
      </p:ext>
    </p:extLst>
  </p:cSld>
  <p:clrMapOvr>
    <a:masterClrMapping/>
  </p:clrMapOvr>
  <p:transition>
    <p:fade/>
  </p:transition>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1703</TotalTime>
  <Words>1182</Words>
  <Application>Microsoft Office PowerPoint</Application>
  <PresentationFormat>Custom</PresentationFormat>
  <Paragraphs>340</Paragraphs>
  <Slides>39</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39</vt:i4>
      </vt:variant>
    </vt:vector>
  </HeadingPairs>
  <TitlesOfParts>
    <vt:vector size="49" baseType="lpstr">
      <vt:lpstr>Arial</vt:lpstr>
      <vt:lpstr>Calibri</vt:lpstr>
      <vt:lpstr>Kozuka Gothic Pro R</vt:lpstr>
      <vt:lpstr>Segoe Semibold</vt:lpstr>
      <vt:lpstr>Segoe UI</vt:lpstr>
      <vt:lpstr>Segoe UI 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vt:lpstr>
      <vt:lpstr>Agenda</vt:lpstr>
      <vt:lpstr>Services</vt:lpstr>
      <vt:lpstr>10 Categories</vt:lpstr>
      <vt:lpstr>37 services . . . and growing</vt:lpstr>
      <vt:lpstr>Compute</vt:lpstr>
      <vt:lpstr>Web &amp; Mobile</vt:lpstr>
      <vt:lpstr>Data &amp; Storage</vt:lpstr>
      <vt:lpstr>Analytics</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Websites, Cloud Services, and Virtual Machines comparison</vt:lpstr>
      <vt:lpstr>Structured Data at rest</vt:lpstr>
      <vt:lpstr>Relational Data</vt:lpstr>
      <vt:lpstr>SQL Server tools</vt:lpstr>
      <vt:lpstr>Azure Queues and Service Bus Queues</vt:lpstr>
      <vt:lpstr>PowerPoint Presentation</vt:lpstr>
      <vt:lpstr>Shawn’s Top Tips</vt:lpstr>
      <vt:lpstr>Know your limits</vt:lpstr>
      <vt:lpstr>Load Test</vt:lpstr>
      <vt:lpstr>Don’t reinvent the wheel</vt:lpstr>
      <vt:lpstr>Stage Deployments</vt:lpstr>
      <vt:lpstr>Telemetry is key</vt:lpstr>
      <vt:lpstr>Its better with two</vt:lpstr>
      <vt:lpstr>PowerPoint Presentation</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74</cp:revision>
  <dcterms:created xsi:type="dcterms:W3CDTF">2014-05-13T14:27:20Z</dcterms:created>
  <dcterms:modified xsi:type="dcterms:W3CDTF">2015-03-08T16:38:59Z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